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Inter"/>
      <p:regular r:id="rId14"/>
      <p:bold r:id="rId15"/>
      <p:italic r:id="rId16"/>
      <p:boldItalic r:id="rId17"/>
    </p:embeddedFon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5" Type="http://schemas.openxmlformats.org/officeDocument/2006/relationships/slide" Target="slides/slide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2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hotos.google.com/u/2/share/AF1QipPmtTZBSr2cfMtTaUBt0zVxm620yN9wcXx79NBpKzdKH33jjFsfwDnG_nl0FuYtJQ/photo/AF1QipMJZzt91mRUT_2xsaJaHKLcqkL6ffPfhrv2LXZ7?key=RDA5NmFkbjJxM21LbWRhajFuVkYtVGpfR1ktb2RR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1986b60f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f1986b60f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2f1986b60f7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9e5912624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79e5912624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79e5912624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9e59126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79e59126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79e59126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655b09696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e655b0969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https://photos.google.com/u/2/share/AF1QipPmtTZBSr2cfMtTaUBt0zVxm620yN9wcXx79NBpKzdKH33jjFsfwDnG_nl0FuYtJQ/photo/AF1QipMJZzt91mRUT_2xsaJaHKLcqkL6ffPfhrv2LXZ7?key=RDA5NmFkbjJxM21LbWRhajFuVkYtVGpfR1ktb2RR</a:t>
            </a:r>
            <a:r>
              <a:rPr lang="en-US"/>
              <a:t> End Video at 2.44</a:t>
            </a:r>
            <a:endParaRPr/>
          </a:p>
        </p:txBody>
      </p:sp>
      <p:sp>
        <p:nvSpPr>
          <p:cNvPr id="158" name="Google Shape;158;ge655b09696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59f6ffc2f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e59f6ffc2f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e59f6ffc2f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59f6ffc2f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e59f6ffc2f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e59f6ffc2f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ecac203f046f1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4ecac203f046f1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4ecac203f046f1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fd922d6fb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fd922d6fb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642600" y="6457950"/>
            <a:ext cx="147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40.jpg"/><Relationship Id="rId6" Type="http://schemas.openxmlformats.org/officeDocument/2006/relationships/image" Target="../media/image17.jpg"/><Relationship Id="rId7" Type="http://schemas.openxmlformats.org/officeDocument/2006/relationships/image" Target="../media/image35.jpg"/><Relationship Id="rId8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.jpg"/><Relationship Id="rId7" Type="http://schemas.openxmlformats.org/officeDocument/2006/relationships/image" Target="../media/image42.jpg"/><Relationship Id="rId8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1" Type="http://schemas.openxmlformats.org/officeDocument/2006/relationships/image" Target="../media/image10.png"/><Relationship Id="rId10" Type="http://schemas.openxmlformats.org/officeDocument/2006/relationships/hyperlink" Target="https://www.i5space.com/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7.jpg"/><Relationship Id="rId8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1" Type="http://schemas.openxmlformats.org/officeDocument/2006/relationships/image" Target="../media/image22.png"/><Relationship Id="rId10" Type="http://schemas.openxmlformats.org/officeDocument/2006/relationships/image" Target="../media/image27.jpg"/><Relationship Id="rId12" Type="http://schemas.openxmlformats.org/officeDocument/2006/relationships/hyperlink" Target="https://photos.google.com/u/2/share/AF1QipPmtTZBSr2cfMtTaUBt0zVxm620yN9wcXx79NBpKzdKH33jjFsfwDnG_nl0FuYtJQ/photo/AF1QipMJZzt91mRUT_2xsaJaHKLcqkL6ffPfhrv2LXZ7?key=RDA5NmFkbjJxM21LbWRhajFuVkYtVGpfR1ktb2RR" TargetMode="External"/><Relationship Id="rId9" Type="http://schemas.openxmlformats.org/officeDocument/2006/relationships/image" Target="../media/image36.jpg"/><Relationship Id="rId5" Type="http://schemas.openxmlformats.org/officeDocument/2006/relationships/image" Target="../media/image15.jpg"/><Relationship Id="rId6" Type="http://schemas.openxmlformats.org/officeDocument/2006/relationships/image" Target="../media/image24.jp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1" Type="http://schemas.openxmlformats.org/officeDocument/2006/relationships/image" Target="../media/image26.png"/><Relationship Id="rId10" Type="http://schemas.openxmlformats.org/officeDocument/2006/relationships/image" Target="../media/image31.png"/><Relationship Id="rId9" Type="http://schemas.openxmlformats.org/officeDocument/2006/relationships/image" Target="../media/image36.jpg"/><Relationship Id="rId5" Type="http://schemas.openxmlformats.org/officeDocument/2006/relationships/image" Target="../media/image41.jpg"/><Relationship Id="rId6" Type="http://schemas.openxmlformats.org/officeDocument/2006/relationships/image" Target="../media/image23.jpg"/><Relationship Id="rId7" Type="http://schemas.openxmlformats.org/officeDocument/2006/relationships/image" Target="../media/image38.jpg"/><Relationship Id="rId8" Type="http://schemas.openxmlformats.org/officeDocument/2006/relationships/image" Target="../media/image4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0" Type="http://schemas.openxmlformats.org/officeDocument/2006/relationships/image" Target="../media/image32.png"/><Relationship Id="rId9" Type="http://schemas.openxmlformats.org/officeDocument/2006/relationships/image" Target="../media/image29.jpg"/><Relationship Id="rId5" Type="http://schemas.openxmlformats.org/officeDocument/2006/relationships/image" Target="../media/image34.jpg"/><Relationship Id="rId6" Type="http://schemas.openxmlformats.org/officeDocument/2006/relationships/image" Target="../media/image25.jpg"/><Relationship Id="rId7" Type="http://schemas.openxmlformats.org/officeDocument/2006/relationships/image" Target="../media/image28.jpg"/><Relationship Id="rId8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2403311" y="2249145"/>
            <a:ext cx="69774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sz="4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Clubs </a:t>
            </a:r>
            <a:endParaRPr b="1" sz="4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3"/>
          <p:cNvSpPr/>
          <p:nvPr/>
        </p:nvSpPr>
        <p:spPr>
          <a:xfrm flipH="1" rot="10800000">
            <a:off x="2661558" y="3078490"/>
            <a:ext cx="6676454" cy="127634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019" y="2432775"/>
            <a:ext cx="2650331" cy="18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9982976" y="6149300"/>
            <a:ext cx="18402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23 Aug 24</a:t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9" y="2249151"/>
            <a:ext cx="2246789" cy="224678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2522736" y="3698382"/>
            <a:ext cx="69058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704255" y="3275767"/>
            <a:ext cx="66764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315425" y="6149300"/>
            <a:ext cx="31431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624228" y="355082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Booster Club </a:t>
            </a:r>
            <a:endParaRPr b="1" sz="4300">
              <a:solidFill>
                <a:srgbClr val="00206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4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3100"/>
          </a:p>
        </p:txBody>
      </p:sp>
      <p:sp>
        <p:nvSpPr>
          <p:cNvPr id="103" name="Google Shape;103;p14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/>
          <p:nvPr/>
        </p:nvSpPr>
        <p:spPr>
          <a:xfrm>
            <a:off x="128000" y="1657225"/>
            <a:ext cx="5973900" cy="4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b="1" lang="en-US" sz="19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Socials </a:t>
            </a:r>
            <a:r>
              <a:rPr b="1" lang="en-US" sz="19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 Events</a:t>
            </a:r>
            <a:endParaRPr b="1" sz="19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000"/>
              <a:buFont typeface="Helvetica Neue"/>
              <a:buChar char="●"/>
            </a:pPr>
            <a:r>
              <a:rPr b="1" lang="en-US" sz="19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Snack Lounge</a:t>
            </a:r>
            <a:endParaRPr b="1" sz="19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900"/>
              <a:buFont typeface="Helvetica Neue"/>
              <a:buChar char="●"/>
            </a:pPr>
            <a:r>
              <a:rPr b="1" lang="en-US" sz="19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Positions</a:t>
            </a:r>
            <a:endParaRPr b="1" sz="19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○"/>
            </a:pPr>
            <a:r>
              <a:rPr b="1" lang="en-US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President</a:t>
            </a:r>
            <a:endParaRPr b="1"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○"/>
            </a:pPr>
            <a:r>
              <a:rPr b="1" lang="en-US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Vice President</a:t>
            </a:r>
            <a:endParaRPr b="1"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○"/>
            </a:pPr>
            <a:r>
              <a:rPr b="1" lang="en-US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Events Officer</a:t>
            </a:r>
            <a:endParaRPr b="1"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○"/>
            </a:pPr>
            <a:r>
              <a:rPr b="1" lang="en-US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Sales Officer</a:t>
            </a:r>
            <a:endParaRPr b="1"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○"/>
            </a:pPr>
            <a:r>
              <a:rPr b="1" lang="en-US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Snack Officer</a:t>
            </a:r>
            <a:endParaRPr b="1"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700"/>
              <a:buFont typeface="Helvetica Neue"/>
              <a:buChar char="○"/>
            </a:pPr>
            <a:r>
              <a:rPr b="1" lang="en-US" sz="17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Photographer</a:t>
            </a:r>
            <a:endParaRPr b="1" sz="17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1900"/>
              <a:buFont typeface="Helvetica Neue"/>
              <a:buChar char="●"/>
            </a:pPr>
            <a:r>
              <a:rPr b="1" lang="en-US" sz="19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Morale</a:t>
            </a:r>
            <a:endParaRPr b="1" sz="16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5">
            <a:alphaModFix/>
          </a:blip>
          <a:srcRect b="5749" l="-1308" r="7824" t="766"/>
          <a:stretch/>
        </p:blipFill>
        <p:spPr>
          <a:xfrm>
            <a:off x="2856874" y="1509675"/>
            <a:ext cx="2766874" cy="207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6">
            <a:alphaModFix/>
          </a:blip>
          <a:srcRect b="17105" l="0" r="0" t="17105"/>
          <a:stretch/>
        </p:blipFill>
        <p:spPr>
          <a:xfrm>
            <a:off x="3248237" y="3749625"/>
            <a:ext cx="1984151" cy="2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7">
            <a:alphaModFix/>
          </a:blip>
          <a:srcRect b="17552" l="2434" r="8064" t="6821"/>
          <a:stretch/>
        </p:blipFill>
        <p:spPr>
          <a:xfrm>
            <a:off x="5991612" y="1509675"/>
            <a:ext cx="2587500" cy="29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8">
            <a:alphaModFix/>
          </a:blip>
          <a:srcRect b="12553" l="0" r="0" t="26681"/>
          <a:stretch/>
        </p:blipFill>
        <p:spPr>
          <a:xfrm>
            <a:off x="8946948" y="1385730"/>
            <a:ext cx="2766870" cy="224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Victory</a:t>
            </a: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rgbClr val="ED7D31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245275" y="1603650"/>
            <a:ext cx="101277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200"/>
              <a:buFont typeface="Helvetica Neue"/>
              <a:buChar char="●"/>
            </a:pPr>
            <a:r>
              <a:rPr b="1" lang="en-US" sz="2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Victory Club’s Objective</a:t>
            </a:r>
            <a:endParaRPr b="1" sz="22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2260"/>
              </a:buClr>
              <a:buSzPts val="2200"/>
              <a:buFont typeface="Helvetica Neue"/>
              <a:buChar char="●"/>
            </a:pPr>
            <a:r>
              <a:rPr b="1" lang="en-US" sz="2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Volunteer Opportunities </a:t>
            </a:r>
            <a:endParaRPr b="1" sz="22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7397" y="1430562"/>
            <a:ext cx="2566249" cy="2281325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 rot="8037769">
            <a:off x="10569070" y="2094662"/>
            <a:ext cx="199225" cy="202194"/>
          </a:xfrm>
          <a:prstGeom prst="teardrop">
            <a:avLst>
              <a:gd fmla="val 188695" name="adj"/>
            </a:avLst>
          </a:prstGeom>
          <a:solidFill>
            <a:srgbClr val="FF0000"/>
          </a:solidFill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1296" y="3934275"/>
            <a:ext cx="3590599" cy="24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274" y="3769575"/>
            <a:ext cx="3338768" cy="25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 rotWithShape="1">
          <a:blip r:embed="rId8">
            <a:alphaModFix/>
          </a:blip>
          <a:srcRect b="23964" l="0" r="0" t="29914"/>
          <a:stretch/>
        </p:blipFill>
        <p:spPr>
          <a:xfrm>
            <a:off x="8769155" y="3982075"/>
            <a:ext cx="2802750" cy="232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1177" y="213152"/>
            <a:ext cx="1332050" cy="94467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5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6">
            <a:alphaModFix/>
          </a:blip>
          <a:srcRect b="28228" l="0" r="0" t="15008"/>
          <a:stretch/>
        </p:blipFill>
        <p:spPr>
          <a:xfrm>
            <a:off x="9607325" y="3291625"/>
            <a:ext cx="2361176" cy="29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662" y="4301000"/>
            <a:ext cx="2721398" cy="203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85501" y="113798"/>
            <a:ext cx="891951" cy="11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9">
            <a:alphaModFix/>
          </a:blip>
          <a:srcRect b="15719" l="8910" r="10891" t="15965"/>
          <a:stretch/>
        </p:blipFill>
        <p:spPr>
          <a:xfrm>
            <a:off x="5617975" y="113800"/>
            <a:ext cx="1332046" cy="11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3382475" y="4301000"/>
            <a:ext cx="60231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Char char="•"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Register at: </a:t>
            </a:r>
            <a:r>
              <a:rPr lang="en-US" sz="2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https://www.i5space.com/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Char char="•"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Join us in our slack channel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Char char="•"/>
            </a:pPr>
            <a:r>
              <a:rPr lang="en-US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Instagram: i5_det842</a:t>
            </a:r>
            <a:endParaRPr sz="2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924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484537" y="1362875"/>
            <a:ext cx="4061773" cy="29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2267525" y="1539000"/>
            <a:ext cx="8964900" cy="24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“To educate, inspire, and produce leaders that are prepared to define the character of warfighting in space.”</a:t>
            </a:r>
            <a:endParaRPr i="1" sz="4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Arnold Air Society </a:t>
            </a:r>
            <a:endParaRPr b="1" i="0" sz="3800" u="none" cap="none" strike="noStrike">
              <a:solidFill>
                <a:srgbClr val="002060"/>
              </a:solidFill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-21299" y="6493436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6113125" y="14094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6265525" y="1561875"/>
            <a:ext cx="59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864825" y="1271375"/>
            <a:ext cx="5952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009" y="2172805"/>
            <a:ext cx="1600024" cy="158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6">
            <a:alphaModFix/>
          </a:blip>
          <a:srcRect b="19426" l="0" r="0" t="0"/>
          <a:stretch/>
        </p:blipFill>
        <p:spPr>
          <a:xfrm>
            <a:off x="3195049" y="3983525"/>
            <a:ext cx="2003702" cy="192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1600" y="2161075"/>
            <a:ext cx="2003700" cy="16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8750" y="2890050"/>
            <a:ext cx="4203900" cy="31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6500" y="4183831"/>
            <a:ext cx="2548250" cy="172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3402" y="2261231"/>
            <a:ext cx="2548250" cy="16984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/>
          <p:nvPr/>
        </p:nvSpPr>
        <p:spPr>
          <a:xfrm>
            <a:off x="256500" y="1486875"/>
            <a:ext cx="11636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lang="en-US" sz="24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Warrior Who Cultivates His Mind Polishes His Arms” - Duc De Boulfflers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5589050" y="3898325"/>
            <a:ext cx="17394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 code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42147" y="4639069"/>
            <a:ext cx="1600025" cy="160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7"/>
          <p:cNvSpPr txBox="1"/>
          <p:nvPr/>
        </p:nvSpPr>
        <p:spPr>
          <a:xfrm>
            <a:off x="77525" y="59914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https://photos.google.com/u/2/share/AF1QipPmtTZBSr2cfMtTaUBt0zVxm620yN9wcXx79NBpKzdKH33jjFsfwDnG_nl0FuYtJQ/photo/AF1QipMJZzt91mRUT_2xsaJaHKLcqkL6ffPfhrv2LXZ7?key=RDA5NmFkbjJxM21LbWRhajFuVkYtVGpfR1ktb2RR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/>
          <p:nvPr/>
        </p:nvSpPr>
        <p:spPr>
          <a:xfrm>
            <a:off x="90450" y="1320812"/>
            <a:ext cx="12011100" cy="4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●"/>
            </a:pPr>
            <a:r>
              <a:rPr lang="en-US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Knowledge, Wisdom, and the Courage to Serve.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1772553" y="3939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Silver Wings</a:t>
            </a:r>
            <a:endParaRPr b="1" sz="430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3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4450" y="3947149"/>
            <a:ext cx="2901151" cy="21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6">
            <a:alphaModFix/>
          </a:blip>
          <a:srcRect b="13224" l="0" r="0" t="0"/>
          <a:stretch/>
        </p:blipFill>
        <p:spPr>
          <a:xfrm>
            <a:off x="5494870" y="1505514"/>
            <a:ext cx="2690728" cy="229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6117" y="3990624"/>
            <a:ext cx="3612385" cy="20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 rotWithShape="1">
          <a:blip r:embed="rId8">
            <a:alphaModFix/>
          </a:blip>
          <a:srcRect b="11589" l="0" r="0" t="19220"/>
          <a:stretch/>
        </p:blipFill>
        <p:spPr>
          <a:xfrm>
            <a:off x="2788950" y="4050626"/>
            <a:ext cx="2267724" cy="209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46373" y="1525262"/>
            <a:ext cx="3363622" cy="23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0900" y="3947150"/>
            <a:ext cx="2380275" cy="22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/>
        </p:nvSpPr>
        <p:spPr>
          <a:xfrm>
            <a:off x="189400" y="1574950"/>
            <a:ext cx="21000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“Knowledge, Wisdom, and the Courage to Serve.”</a:t>
            </a:r>
            <a:endParaRPr b="1" i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369175" y="3385563"/>
            <a:ext cx="20037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 Code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7050" y="1497075"/>
            <a:ext cx="25336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Honor Guard  </a:t>
            </a:r>
            <a:endParaRPr b="1" i="0" sz="4300" u="none" cap="none" strike="noStrike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9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3625" y="1435713"/>
            <a:ext cx="3346774" cy="2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2795" y="1441624"/>
            <a:ext cx="3183680" cy="2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3913" y="3909463"/>
            <a:ext cx="1910200" cy="2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6675" y="3908125"/>
            <a:ext cx="3805925" cy="2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5300" y="3908137"/>
            <a:ext cx="1910200" cy="23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/>
        </p:nvSpPr>
        <p:spPr>
          <a:xfrm>
            <a:off x="180900" y="1473900"/>
            <a:ext cx="4812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Honor Guard is an opportunity for GMC cadets to gain leadership experience while representing and honoring Air Force veterans. Honor Guard teaches discipline through drill and organization.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0" name="Google Shape;22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600" y="3616825"/>
            <a:ext cx="2566708" cy="256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592128" y="390845"/>
            <a:ext cx="86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Information? </a:t>
            </a:r>
            <a:r>
              <a:rPr lang="en-US" sz="43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43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1" y="6493461"/>
            <a:ext cx="1219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 </a:t>
            </a:r>
            <a:r>
              <a:rPr b="0" i="0" lang="en-US" sz="16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 We Build Exceptional Officers •  </a:t>
            </a:r>
            <a:r>
              <a:rPr b="0" i="0" lang="en-US" sz="16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180895" y="1271376"/>
            <a:ext cx="11787600" cy="91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180895" y="6377308"/>
            <a:ext cx="11787600" cy="91500"/>
          </a:xfrm>
          <a:prstGeom prst="rect">
            <a:avLst/>
          </a:prstGeom>
          <a:gradFill>
            <a:gsLst>
              <a:gs pos="0">
                <a:srgbClr val="ED7D31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6344" y="113810"/>
            <a:ext cx="1600042" cy="113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 rotWithShape="1">
          <a:blip r:embed="rId4">
            <a:alphaModFix/>
          </a:blip>
          <a:srcRect b="20401" l="0" r="0" t="0"/>
          <a:stretch/>
        </p:blipFill>
        <p:spPr>
          <a:xfrm>
            <a:off x="180895" y="393942"/>
            <a:ext cx="1535927" cy="5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/>
          <p:nvPr/>
        </p:nvSpPr>
        <p:spPr>
          <a:xfrm>
            <a:off x="10642600" y="6457950"/>
            <a:ext cx="147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234438" y="1657225"/>
            <a:ext cx="11723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D22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THE DETACHMENT 842 SLACK CHANNEL </a:t>
            </a:r>
            <a:endParaRPr b="1" sz="2200">
              <a:solidFill>
                <a:srgbClr val="1D22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962" y="2350576"/>
            <a:ext cx="4002075" cy="4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/>
          <p:nvPr/>
        </p:nvSpPr>
        <p:spPr>
          <a:xfrm flipH="1" rot="10800000">
            <a:off x="1385027" y="5312605"/>
            <a:ext cx="9465600" cy="127500"/>
          </a:xfrm>
          <a:prstGeom prst="rect">
            <a:avLst/>
          </a:prstGeom>
          <a:gradFill>
            <a:gsLst>
              <a:gs pos="0">
                <a:srgbClr val="F57322"/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228600" y="266700"/>
            <a:ext cx="11715900" cy="6305700"/>
          </a:xfrm>
          <a:prstGeom prst="rect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1728476" y="5491913"/>
            <a:ext cx="912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 842 – Best in Blue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2722309" y="4352080"/>
            <a:ext cx="67911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Force ROTC Detachment 842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573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University of Texas at San Antonio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b="8054" l="0" r="0" t="35973"/>
          <a:stretch/>
        </p:blipFill>
        <p:spPr>
          <a:xfrm>
            <a:off x="941462" y="513512"/>
            <a:ext cx="10290176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